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84" r:id="rId2"/>
    <p:sldId id="393" r:id="rId3"/>
    <p:sldId id="256" r:id="rId4"/>
    <p:sldId id="394" r:id="rId5"/>
    <p:sldId id="378" r:id="rId6"/>
    <p:sldId id="391" r:id="rId7"/>
    <p:sldId id="389" r:id="rId8"/>
    <p:sldId id="390" r:id="rId9"/>
    <p:sldId id="392" r:id="rId10"/>
    <p:sldId id="395" r:id="rId11"/>
  </p:sldIdLst>
  <p:sldSz cx="12192000" cy="6858000"/>
  <p:notesSz cx="6669088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280" autoAdjust="0"/>
  </p:normalViewPr>
  <p:slideViewPr>
    <p:cSldViewPr snapToGrid="0">
      <p:cViewPr varScale="1">
        <p:scale>
          <a:sx n="79" d="100"/>
          <a:sy n="79" d="100"/>
        </p:scale>
        <p:origin x="-907" y="-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5348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0297" tIns="45149" rIns="90297" bIns="451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FFFA61-744C-4083-8FED-528BA2A0696D}" type="datetimeFigureOut">
              <a:rPr lang="en-GB"/>
              <a:pPr>
                <a:defRPr/>
              </a:pPr>
              <a:t>06/07/2017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97" tIns="45149" rIns="90297" bIns="4514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0297" tIns="45149" rIns="90297" bIns="4514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889938" cy="49534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8"/>
            <a:ext cx="2889938" cy="495347"/>
          </a:xfrm>
          <a:prstGeom prst="rect">
            <a:avLst/>
          </a:prstGeom>
        </p:spPr>
        <p:txBody>
          <a:bodyPr vert="horz" lIns="90297" tIns="45149" rIns="90297" bIns="451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C3F8F5-3357-473F-A967-F386E6836A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286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aseline="0" dirty="0"/>
          </a:p>
          <a:p>
            <a:pPr eaLnBrk="1" hangingPunct="1">
              <a:spcBef>
                <a:spcPct val="0"/>
              </a:spcBef>
            </a:pPr>
            <a:endParaRPr lang="en-GB" baseline="0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7CC5C8-2E7B-4C6E-96D4-37404665F20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6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1F97F-1D9F-48AE-B228-C9DEEA9F39C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5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1F97F-1D9F-48AE-B228-C9DEEA9F39C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5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1F97F-1D9F-48AE-B228-C9DEEA9F39C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5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When a package arrives through the post, it is the first point of physical contact with any new purchase. </a:t>
            </a:r>
          </a:p>
          <a:p>
            <a:pPr marL="733663" lvl="1" indent="-282178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Shoppers can feel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deflated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without the multi-layered in-store experience, or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angry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upset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if product arrives broken or </a:t>
            </a:r>
            <a:r>
              <a:rPr lang="en-GB" sz="16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worried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about recycling the excessive packaging it has arrived in</a:t>
            </a:r>
          </a:p>
          <a:p>
            <a:pPr marL="733663" lvl="1" indent="-282178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Vital to consider packaging at the very beginning of product development journey</a:t>
            </a:r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1F97F-1D9F-48AE-B228-C9DEEA9F39C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5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85% of European shoppers would be prepared to pay a premium for sustainably packaged goods. On average they would be willing to pay 12% more (Source: STI Group) </a:t>
            </a:r>
          </a:p>
          <a:p>
            <a:endParaRPr lang="en-GB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39% of shoppers who have bought something online are concerned by excess packaging, while 15% worry about how to recycle packaging. </a:t>
            </a:r>
          </a:p>
          <a:p>
            <a:pPr marL="282178" indent="-282178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more sustainable approach is now a business imperative.</a:t>
            </a:r>
          </a:p>
          <a:p>
            <a:pPr marL="282178" indent="-282178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Fortunately, zero waste from packaging is now a reality</a:t>
            </a:r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1F97F-1D9F-48AE-B228-C9DEEA9F39C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Packaging as a way of replacing the shop floor experience and extending brand messaging into the home. </a:t>
            </a:r>
          </a:p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Unwrapping experience – moment of ‘home theatre.’ (Particularly important for millennial generation, for whom the unboxing experience is something to celebrate and share on social media)</a:t>
            </a:r>
          </a:p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Advancements in digital print techniques = highest quality, image fidelity and consistency of print. Brands can customise the look and feel of their packaging, even to tie in with multichannel advertising campaigns.</a:t>
            </a:r>
          </a:p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Packaging design – increasingly innovative new shapes and ideas</a:t>
            </a:r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1F97F-1D9F-48AE-B228-C9DEEA9F39C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61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DISCS –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named after the different types of testing (Drop Impact Shock Crush Shake)</a:t>
            </a:r>
          </a:p>
          <a:p>
            <a:pPr marL="282178" indent="-282178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Five pieces of equipment, each replicating a part of the e-commerce product journey and therefore providing real world testing</a:t>
            </a:r>
          </a:p>
          <a:p>
            <a:pPr marL="282178" indent="-282178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orders have up to 50 touch points, so packaging must be able to withstand these stresses and strains</a:t>
            </a:r>
          </a:p>
          <a:p>
            <a:pPr marL="282178" indent="-282178">
              <a:buFont typeface="Arial" panose="020B0604020202020204" pitchFamily="34" charset="0"/>
              <a:buChar char="•"/>
            </a:pPr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 revolutionise industry and provide vital assurance to customers that their products will be protected no matter what</a:t>
            </a:r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1F97F-1D9F-48AE-B228-C9DEEA9F39C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5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cMade2fit –new technology that creates right size packaging</a:t>
            </a:r>
          </a:p>
          <a:p>
            <a:pPr marL="733663" lvl="1" indent="-282178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Eliminates void space</a:t>
            </a:r>
          </a:p>
          <a:p>
            <a:pPr marL="733663" lvl="1" indent="-282178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Reduces product movement and therefore reduces damage </a:t>
            </a:r>
          </a:p>
          <a:p>
            <a:pPr marL="733663" lvl="1" indent="-282178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Reduces excess packaging </a:t>
            </a:r>
          </a:p>
          <a:p>
            <a:pPr marL="733663" lvl="1" indent="-282178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Saves warehouse space</a:t>
            </a:r>
          </a:p>
          <a:p>
            <a:pPr marL="733663" lvl="1" indent="-282178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Cuts assembly and packing times</a:t>
            </a:r>
          </a:p>
          <a:p>
            <a:pPr marL="282178" indent="-282178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Manual Made2fit solution for lower volume orders, creating 39 possible box size combinations from just three blank sizes</a:t>
            </a:r>
          </a:p>
          <a:p>
            <a:pPr marL="282178" indent="-282178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Automated Made2fit for larger volume orders, with the capability to manufacture more than 10 million box size combinations, in a process that is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omnichannel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ready. </a:t>
            </a:r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1F97F-1D9F-48AE-B228-C9DEEA9F39C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 Smith is preparing now for 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omnichannel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world – a world where digital technology, drones, automated warehouses and driverless vehicles are the norm</a:t>
            </a:r>
          </a:p>
          <a:p>
            <a:endParaRPr lang="en-GB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2178" indent="-282178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technology such as Made2fit is just the start …</a:t>
            </a:r>
          </a:p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61F97F-1D9F-48AE-B228-C9DEEA9F39CC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61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FAF51-53D6-4E6B-BB64-69FBCB38AB2C}" type="datetimeFigureOut">
              <a:rPr lang="en-GB"/>
              <a:pPr>
                <a:defRPr/>
              </a:pPr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606C0-C309-4976-80A7-F9B2136CEE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02DC-CF36-4C86-BE07-EACE20B01C35}" type="datetimeFigureOut">
              <a:rPr lang="en-GB"/>
              <a:pPr>
                <a:defRPr/>
              </a:pPr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3F3DE-42DF-4F59-B777-69B70F5905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FB573-BEE8-44A2-A57D-11EB89ECD7B5}" type="datetimeFigureOut">
              <a:rPr lang="en-GB"/>
              <a:pPr>
                <a:defRPr/>
              </a:pPr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5956C-3A67-4DE8-A2AD-F2CE794D52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0F7E-A5E9-4D35-914E-65E55D41FA61}" type="datetimeFigureOut">
              <a:rPr lang="en-GB"/>
              <a:pPr>
                <a:defRPr/>
              </a:pPr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42A13-FDA4-4B5F-AC45-30D5C71D03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B0FAA-E5C1-4838-A887-BA4C5B9F9FCD}" type="datetimeFigureOut">
              <a:rPr lang="en-GB"/>
              <a:pPr>
                <a:defRPr/>
              </a:pPr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8EC4-FC25-4180-9746-DA970112B1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1BAC-19C7-4A00-8F88-D392396669B3}" type="datetimeFigureOut">
              <a:rPr lang="en-GB"/>
              <a:pPr>
                <a:defRPr/>
              </a:pPr>
              <a:t>06/07/2017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4524F-669E-45C1-9793-47640DEBF6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D87D-5406-44D3-97D2-30D2E66D9A16}" type="datetimeFigureOut">
              <a:rPr lang="en-GB"/>
              <a:pPr>
                <a:defRPr/>
              </a:pPr>
              <a:t>06/07/2017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81B6-97F6-42C3-A352-4FA7953AE4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D0EAB-33A7-46C9-9414-657C03E45E06}" type="datetimeFigureOut">
              <a:rPr lang="en-GB"/>
              <a:pPr>
                <a:defRPr/>
              </a:pPr>
              <a:t>06/07/2017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970D-FCAB-4636-BD96-CB3BCF82FC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4062-5B23-4243-A049-2D082C905DB3}" type="datetimeFigureOut">
              <a:rPr lang="en-GB"/>
              <a:pPr>
                <a:defRPr/>
              </a:pPr>
              <a:t>06/07/2017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1EC4-6BF5-4F57-BD5D-45AB4E6F55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4714-4CEA-4CD5-A5D4-F89064D6D84E}" type="datetimeFigureOut">
              <a:rPr lang="en-GB"/>
              <a:pPr>
                <a:defRPr/>
              </a:pPr>
              <a:t>06/07/2017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38874-C160-49BA-83C4-E15CBD214B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A29C-C16C-44A9-B157-2878DD089B3E}" type="datetimeFigureOut">
              <a:rPr lang="en-GB"/>
              <a:pPr>
                <a:defRPr/>
              </a:pPr>
              <a:t>06/07/2017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6B3D3-B9C6-4931-8422-0DCB4837DD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F94409-25C8-4002-81D9-B1FBCB40611C}" type="datetimeFigureOut">
              <a:rPr lang="en-GB"/>
              <a:pPr>
                <a:defRPr/>
              </a:pPr>
              <a:t>06/07/2017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B35C02-79BF-4123-967A-3569EA601C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10" Type="http://schemas.openxmlformats.org/officeDocument/2006/relationships/image" Target="../media/image4.emf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p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0" y="2807862"/>
            <a:ext cx="12191999" cy="170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eaLnBrk="1" hangingPunct="1"/>
            <a:r>
              <a:rPr lang="en-GB" sz="4500" b="1" dirty="0">
                <a:solidFill>
                  <a:schemeClr val="bg1"/>
                </a:solidFill>
                <a:latin typeface="Century Gothic" panose="020B0502020202020204" pitchFamily="34" charset="0"/>
                <a:cs typeface="Verdana"/>
              </a:rPr>
              <a:t>E-commerce: the road to extinction?</a:t>
            </a:r>
          </a:p>
        </p:txBody>
      </p:sp>
    </p:spTree>
    <p:extLst>
      <p:ext uri="{BB962C8B-B14F-4D97-AF65-F5344CB8AC3E}">
        <p14:creationId xmlns:p14="http://schemas.microsoft.com/office/powerpoint/2010/main" val="21557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78872" y="646650"/>
            <a:ext cx="2890063" cy="15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r>
              <a:rPr lang="en-GB" sz="2200" b="1" dirty="0">
                <a:solidFill>
                  <a:schemeClr val="accent2"/>
                </a:solidFill>
                <a:latin typeface="Verdana"/>
                <a:cs typeface="Verdana"/>
              </a:rPr>
              <a:t>Thanks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555" y="5504846"/>
            <a:ext cx="1147910" cy="1147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9" y="220431"/>
            <a:ext cx="1090547" cy="7342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9431" y="6215890"/>
            <a:ext cx="3566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51" y="3690370"/>
            <a:ext cx="3566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4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4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www.dssmith.com/ecommerce</a:t>
            </a:r>
            <a:endParaRPr lang="en-GB" sz="1400" b="1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Design Center 1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5" t="4813" r="6825" b="2519"/>
          <a:stretch/>
        </p:blipFill>
        <p:spPr>
          <a:xfrm>
            <a:off x="4078079" y="0"/>
            <a:ext cx="8113921" cy="6858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381000" y="2374900"/>
            <a:ext cx="2413000" cy="0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0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1417962"/>
            <a:ext cx="12192000" cy="6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eaLnBrk="1" hangingPunct="1"/>
            <a:r>
              <a:rPr lang="en-GB" sz="3000" b="1" dirty="0">
                <a:solidFill>
                  <a:schemeClr val="accent2"/>
                </a:solidFill>
                <a:latin typeface="Verdana"/>
                <a:cs typeface="Verdana"/>
              </a:rPr>
              <a:t>Today:</a:t>
            </a:r>
          </a:p>
          <a:p>
            <a:pPr eaLnBrk="1" hangingPunct="1"/>
            <a:r>
              <a:rPr lang="en-GB" sz="3000" b="1" dirty="0">
                <a:solidFill>
                  <a:schemeClr val="accent2"/>
                </a:solidFill>
                <a:latin typeface="Verdana"/>
                <a:cs typeface="Verdana"/>
              </a:rPr>
              <a:t>3 – 2 –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555" y="5504846"/>
            <a:ext cx="1147910" cy="1147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9" y="220431"/>
            <a:ext cx="1090547" cy="7342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9431" y="6215890"/>
            <a:ext cx="3566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286" y="2537479"/>
            <a:ext cx="7474370" cy="267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79573" y="1581076"/>
            <a:ext cx="2890063" cy="6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r>
              <a:rPr lang="en-GB" sz="2200" b="1" dirty="0">
                <a:solidFill>
                  <a:schemeClr val="accent2"/>
                </a:solidFill>
                <a:latin typeface="Verdana"/>
                <a:cs typeface="Verdana"/>
              </a:rPr>
              <a:t>3 key challenges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555" y="5504846"/>
            <a:ext cx="1147910" cy="1147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9" y="220431"/>
            <a:ext cx="1090547" cy="734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2513" y="2471973"/>
            <a:ext cx="35663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Ensuring the packaging is up to the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Developing cost out initiatives that are also sustainable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Delighting the shopper in the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9431" y="6215890"/>
            <a:ext cx="3566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Screen Shot 2017-06-16 at 18.35.25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r="9646"/>
          <a:stretch/>
        </p:blipFill>
        <p:spPr>
          <a:xfrm>
            <a:off x="4089731" y="0"/>
            <a:ext cx="8102269" cy="6858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381000" y="2374900"/>
            <a:ext cx="2413000" cy="0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r="74361" b="33555"/>
          <a:stretch/>
        </p:blipFill>
        <p:spPr>
          <a:xfrm>
            <a:off x="2953869" y="172350"/>
            <a:ext cx="996042" cy="922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67921" y="634145"/>
            <a:ext cx="2890063" cy="1581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r>
              <a:rPr lang="en-GB" sz="2200" b="1" dirty="0">
                <a:solidFill>
                  <a:schemeClr val="accent2"/>
                </a:solidFill>
                <a:latin typeface="Verdana"/>
                <a:cs typeface="Verdana"/>
              </a:rPr>
              <a:t>Challenge # 1: </a:t>
            </a:r>
            <a:r>
              <a:rPr lang="en-GB" sz="2200" dirty="0">
                <a:solidFill>
                  <a:schemeClr val="accent2"/>
                </a:solidFill>
                <a:latin typeface="Verdana"/>
                <a:cs typeface="Verdana"/>
              </a:rPr>
              <a:t>Packaging that is up to the job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555" y="5504846"/>
            <a:ext cx="1147910" cy="1147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9" y="220431"/>
            <a:ext cx="1090547" cy="734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8203" y="2406669"/>
            <a:ext cx="35663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touchpoints in typical product journey</a:t>
            </a:r>
          </a:p>
          <a:p>
            <a:pPr marL="285750" indent="-285750">
              <a:buFont typeface="Arial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Risk of damage to either the box or its contents is high</a:t>
            </a:r>
          </a:p>
          <a:p>
            <a:pPr indent="-457200">
              <a:buFont typeface="Arial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Shoppers can feel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deflated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angry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upset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worried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about their online deliveries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Packaging must also survive the return journey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 packaging at the start of product development journey, and ensure it is robust</a:t>
            </a:r>
          </a:p>
          <a:p>
            <a:pPr marL="285750" indent="-285750">
              <a:buFont typeface="Arial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62" y="0"/>
            <a:ext cx="90133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81000" y="2374900"/>
            <a:ext cx="2413000" cy="0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r="74361" b="33555"/>
          <a:stretch/>
        </p:blipFill>
        <p:spPr>
          <a:xfrm>
            <a:off x="2953869" y="172350"/>
            <a:ext cx="996042" cy="9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38125" y="1636523"/>
            <a:ext cx="3460360" cy="61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 eaLnBrk="1" hangingPunct="1"/>
            <a:r>
              <a:rPr lang="en-GB" sz="2200" b="1" dirty="0">
                <a:solidFill>
                  <a:schemeClr val="accent2"/>
                </a:solidFill>
                <a:latin typeface="Verdana"/>
                <a:cs typeface="Verdana"/>
              </a:rPr>
              <a:t>Challenge # 2: </a:t>
            </a:r>
            <a:r>
              <a:rPr lang="en-GB" sz="2200" dirty="0">
                <a:solidFill>
                  <a:schemeClr val="accent2"/>
                </a:solidFill>
                <a:latin typeface="Verdana"/>
                <a:cs typeface="Verdana"/>
              </a:rPr>
              <a:t>Packaging that is sustainable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555" y="5504846"/>
            <a:ext cx="1147910" cy="1147910"/>
          </a:xfrm>
          <a:prstGeom prst="rect">
            <a:avLst/>
          </a:prstGeom>
        </p:spPr>
      </p:pic>
      <p:pic>
        <p:nvPicPr>
          <p:cNvPr id="4" name="Picture 3" descr="shutterstock_217290661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 r="11287"/>
          <a:stretch/>
        </p:blipFill>
        <p:spPr>
          <a:xfrm>
            <a:off x="4061244" y="0"/>
            <a:ext cx="813075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9" y="220431"/>
            <a:ext cx="1090547" cy="734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106" y="2479518"/>
            <a:ext cx="3653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85% of shoppers would pay a premium for sustainably packaged goods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32% of shoppers are concerned by excess packaging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Optimum material and </a:t>
            </a:r>
            <a:r>
              <a:rPr lang="en-GB" sz="1400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voidfill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should be packaging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Zero waste from packaging is becoming a 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sustainable packaging can also mean reduced shipping and transport costs</a:t>
            </a:r>
          </a:p>
          <a:p>
            <a:endParaRPr lang="en-GB" sz="1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81000" y="2374900"/>
            <a:ext cx="2413000" cy="0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59431" y="6215890"/>
            <a:ext cx="3566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r="74361" b="33555"/>
          <a:stretch/>
        </p:blipFill>
        <p:spPr>
          <a:xfrm>
            <a:off x="2953869" y="172350"/>
            <a:ext cx="996042" cy="9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6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337131" y="1499303"/>
            <a:ext cx="2890063" cy="7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r>
              <a:rPr lang="en-GB" sz="2200" b="1" dirty="0">
                <a:solidFill>
                  <a:schemeClr val="accent2"/>
                </a:solidFill>
                <a:latin typeface="Verdana"/>
                <a:cs typeface="Verdana"/>
              </a:rPr>
              <a:t>Challenge # 3: </a:t>
            </a:r>
            <a:r>
              <a:rPr lang="en-GB" sz="2200" dirty="0">
                <a:solidFill>
                  <a:schemeClr val="accent2"/>
                </a:solidFill>
                <a:latin typeface="Verdana"/>
                <a:cs typeface="Verdana"/>
              </a:rPr>
              <a:t>Packaging that delights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555" y="5504846"/>
            <a:ext cx="1147910" cy="1147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9" y="220431"/>
            <a:ext cx="1090547" cy="734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434" y="2628987"/>
            <a:ext cx="356635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Extend brand messaging into the home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Unwrapping experience – moment of ‘home theatre’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Advances in digital print techniques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Packaging design – increasingly innovative new shapes and ideas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76700" y="0"/>
            <a:ext cx="0" cy="685800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9431" y="6215890"/>
            <a:ext cx="3566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pic>
        <p:nvPicPr>
          <p:cNvPr id="18" name="Picture 12" descr="Site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67" y="281755"/>
            <a:ext cx="2089914" cy="67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DSC_0138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73" y="1400698"/>
            <a:ext cx="2681180" cy="2465762"/>
          </a:xfrm>
          <a:prstGeom prst="rect">
            <a:avLst/>
          </a:prstGeom>
        </p:spPr>
      </p:pic>
      <p:pic>
        <p:nvPicPr>
          <p:cNvPr id="20" name="Picture 19" descr="DSC_023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67" y="1569209"/>
            <a:ext cx="2505288" cy="22057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690" y="4058345"/>
            <a:ext cx="2340820" cy="2246142"/>
          </a:xfrm>
          <a:prstGeom prst="rect">
            <a:avLst/>
          </a:prstGeom>
        </p:spPr>
      </p:pic>
      <p:pic>
        <p:nvPicPr>
          <p:cNvPr id="22" name="Picture 2" descr="The Modern M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63" y="4886141"/>
            <a:ext cx="39433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381000" y="2374900"/>
            <a:ext cx="2413000" cy="0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/>
          <a:srcRect r="74361" b="33555"/>
          <a:stretch/>
        </p:blipFill>
        <p:spPr>
          <a:xfrm>
            <a:off x="2953869" y="172350"/>
            <a:ext cx="996042" cy="9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90523" y="1464351"/>
            <a:ext cx="2890063" cy="7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r>
              <a:rPr lang="en-GB" sz="2200" b="1" dirty="0">
                <a:solidFill>
                  <a:schemeClr val="accent2"/>
                </a:solidFill>
                <a:latin typeface="Verdana"/>
                <a:cs typeface="Verdana"/>
              </a:rPr>
              <a:t>Innovative solution # 1: </a:t>
            </a:r>
            <a:r>
              <a:rPr lang="en-GB" sz="2200" dirty="0">
                <a:solidFill>
                  <a:schemeClr val="accent2"/>
                </a:solidFill>
                <a:latin typeface="Verdana"/>
                <a:cs typeface="Verdana"/>
              </a:rPr>
              <a:t>DISCS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555" y="5504846"/>
            <a:ext cx="1147910" cy="1147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9" y="220431"/>
            <a:ext cx="1090547" cy="734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082" y="2607827"/>
            <a:ext cx="356635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Crush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sz="20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Reduced risk of damage and returns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Optimum material usage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Reduced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voidfill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Reduced shipping costs</a:t>
            </a:r>
          </a:p>
          <a:p>
            <a:endParaRPr lang="en-GB" sz="28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076700" y="0"/>
            <a:ext cx="0" cy="685800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9431" y="6215890"/>
            <a:ext cx="3566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GB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2374900"/>
            <a:ext cx="2413000" cy="0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37191" r="37170" b="33555"/>
          <a:stretch/>
        </p:blipFill>
        <p:spPr>
          <a:xfrm>
            <a:off x="2953869" y="172350"/>
            <a:ext cx="996042" cy="922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63" y="503583"/>
            <a:ext cx="7161685" cy="635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9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90527" y="704906"/>
            <a:ext cx="2890063" cy="15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r>
              <a:rPr lang="en-GB" sz="2200" b="1" dirty="0">
                <a:solidFill>
                  <a:schemeClr val="accent2"/>
                </a:solidFill>
                <a:latin typeface="Verdana"/>
                <a:cs typeface="Verdana"/>
              </a:rPr>
              <a:t>Innovative solution # 2: </a:t>
            </a:r>
            <a:r>
              <a:rPr lang="en-GB" sz="2200" dirty="0">
                <a:solidFill>
                  <a:schemeClr val="accent2"/>
                </a:solidFill>
                <a:latin typeface="Verdana"/>
                <a:cs typeface="Verdana"/>
              </a:rPr>
              <a:t>Made2fit</a:t>
            </a:r>
            <a:r>
              <a:rPr lang="en-GB" sz="2200" b="1" dirty="0">
                <a:solidFill>
                  <a:schemeClr val="accent2"/>
                </a:solidFill>
                <a:latin typeface="Verdana"/>
                <a:cs typeface="Verdana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555" y="5504846"/>
            <a:ext cx="1147910" cy="1147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9" y="220431"/>
            <a:ext cx="1090547" cy="734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431" y="2314412"/>
            <a:ext cx="35663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Made2fit – new technology that creates right size packaging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Two versions - manual and automated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Manual – for lower volume orders – 39 possible combinations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Automated – larger volume orders – </a:t>
            </a:r>
            <a:r>
              <a:rPr lang="en-GB" sz="1400" b="1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million combinations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076700" y="0"/>
            <a:ext cx="0" cy="685800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9431" y="6215890"/>
            <a:ext cx="3566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2374900"/>
            <a:ext cx="2413000" cy="0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37191" r="37170" b="33555"/>
          <a:stretch/>
        </p:blipFill>
        <p:spPr>
          <a:xfrm>
            <a:off x="2953869" y="172350"/>
            <a:ext cx="996042" cy="9228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663" y="1058650"/>
            <a:ext cx="7205065" cy="47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7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90523" y="1464350"/>
            <a:ext cx="2890063" cy="79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endParaRPr lang="en-GB" sz="2200" b="1" dirty="0">
              <a:solidFill>
                <a:schemeClr val="accent2"/>
              </a:solidFill>
              <a:latin typeface="Verdana"/>
              <a:cs typeface="Verdana"/>
            </a:endParaRPr>
          </a:p>
          <a:p>
            <a:pPr algn="l" eaLnBrk="1" hangingPunct="1"/>
            <a:r>
              <a:rPr lang="en-GB" sz="2200" b="1" dirty="0">
                <a:solidFill>
                  <a:schemeClr val="accent2"/>
                </a:solidFill>
                <a:latin typeface="Verdana"/>
                <a:cs typeface="Verdana"/>
              </a:rPr>
              <a:t>One big vision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7555" y="5504846"/>
            <a:ext cx="1147910" cy="11479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9" y="220431"/>
            <a:ext cx="1090547" cy="73422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085" y="2372666"/>
            <a:ext cx="35663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Ecommerce will become extinct; </a:t>
            </a:r>
            <a:r>
              <a:rPr lang="en-GB" sz="1400" b="1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omnichannel</a:t>
            </a:r>
            <a:r>
              <a:rPr lang="en-GB" sz="14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future 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Shoppers want impactful, in-store experiences replicated in their e-commerce interactions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DS Smith is preparing now for </a:t>
            </a:r>
            <a:r>
              <a:rPr lang="en-GB" sz="1400" dirty="0" err="1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omnichannel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world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076700" y="0"/>
            <a:ext cx="0" cy="6858000"/>
          </a:xfrm>
          <a:prstGeom prst="line">
            <a:avLst/>
          </a:prstGeom>
          <a:ln>
            <a:solidFill>
              <a:srgbClr val="ED7D3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9431" y="6215890"/>
            <a:ext cx="3566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81000" y="2374900"/>
            <a:ext cx="2413000" cy="0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l="76035" r="-1674" b="33555"/>
          <a:stretch/>
        </p:blipFill>
        <p:spPr>
          <a:xfrm>
            <a:off x="2977173" y="172350"/>
            <a:ext cx="996042" cy="9228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02" y="-1"/>
            <a:ext cx="8088198" cy="686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6779</TotalTime>
  <Words>732</Words>
  <Application>Microsoft Office PowerPoint</Application>
  <PresentationFormat>Custom</PresentationFormat>
  <Paragraphs>165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circular economy</dc:title>
  <dc:creator>SVDMain</dc:creator>
  <cp:lastModifiedBy>Meseguer Raimon</cp:lastModifiedBy>
  <cp:revision>375</cp:revision>
  <cp:lastPrinted>2017-06-20T15:39:10Z</cp:lastPrinted>
  <dcterms:created xsi:type="dcterms:W3CDTF">2016-10-03T12:32:12Z</dcterms:created>
  <dcterms:modified xsi:type="dcterms:W3CDTF">2017-07-06T12:58:20Z</dcterms:modified>
</cp:coreProperties>
</file>